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A43A15-5A02-4BA5-8CA1-A674E20854E6}">
  <a:tblStyle styleId="{48A43A15-5A02-4BA5-8CA1-A674E20854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24e1f97b8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24e1f97b8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624e1f97b8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624e1f97b8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24e1f97b8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24e1f97b8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24e1f97b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24e1f97b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24e1f97b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24e1f97b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24e1f97b8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24e1f97b8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24e1f97b8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24e1f97b8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24e1f97b8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24e1f97b8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24e1f97b8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24e1f97b8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24e1f97b8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24e1f97b8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75067515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75067515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24e1f97b8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24e1f97b8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24e1f97b8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24e1f97b8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24e1f97b8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24e1f97b8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24e1f97b8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24e1f97b8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24e1f97b8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24e1f97b8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24e1f97b8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24e1f97b8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24e1f97b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24e1f97b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75067515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750675153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75067515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75067515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75067515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750675153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24e1f97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24e1f97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75067515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75067515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750675153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750675153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75067515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75067515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a1460f9d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a1460f9d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a244db90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a244db90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a244db90a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a244db90a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a244db90a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a244db90a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24e1f97b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24e1f97b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24e1f97b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24e1f97b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24e1f97b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24e1f97b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24e1f97b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24e1f97b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24e1f97b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24e1f97b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24e1f97b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24e1f97b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Spatiotemporal models of juvenile coho salmon densities in the Siletz River watershed</a:t>
            </a:r>
            <a:endParaRPr sz="45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Merrill Rudd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Research scientist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Scaleabilty LLC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September 2019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4026000"/>
            <a:ext cx="1649751" cy="9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200" y="152400"/>
            <a:ext cx="484793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5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Habitat surveys</a:t>
            </a:r>
            <a:endParaRPr sz="2500"/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8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Assume habitat information is constant over time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Observations are not available across the entire stream network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Need to interpolate observations - for now just used a simple 2D smoother, which does not account for stream network autocorrelation.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483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495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04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Interpolated habitat covariates</a:t>
            </a:r>
            <a:endParaRPr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799" y="274488"/>
            <a:ext cx="5743155" cy="459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5"/>
          <p:cNvSpPr/>
          <p:nvPr/>
        </p:nvSpPr>
        <p:spPr>
          <a:xfrm>
            <a:off x="3716400" y="316150"/>
            <a:ext cx="1106700" cy="1350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9" name="Google Shape;149;p25"/>
          <p:cNvCxnSpPr/>
          <p:nvPr/>
        </p:nvCxnSpPr>
        <p:spPr>
          <a:xfrm>
            <a:off x="568300" y="2016375"/>
            <a:ext cx="565200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5"/>
          <p:cNvCxnSpPr/>
          <p:nvPr/>
        </p:nvCxnSpPr>
        <p:spPr>
          <a:xfrm>
            <a:off x="568300" y="2439700"/>
            <a:ext cx="5652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5"/>
          <p:cNvCxnSpPr/>
          <p:nvPr/>
        </p:nvCxnSpPr>
        <p:spPr>
          <a:xfrm>
            <a:off x="565200" y="2863025"/>
            <a:ext cx="5652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5"/>
          <p:cNvCxnSpPr/>
          <p:nvPr/>
        </p:nvCxnSpPr>
        <p:spPr>
          <a:xfrm>
            <a:off x="565200" y="3286350"/>
            <a:ext cx="565200" cy="0"/>
          </a:xfrm>
          <a:prstGeom prst="straightConnector1">
            <a:avLst/>
          </a:prstGeom>
          <a:noFill/>
          <a:ln w="2857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25"/>
          <p:cNvSpPr txBox="1"/>
          <p:nvPr/>
        </p:nvSpPr>
        <p:spPr>
          <a:xfrm>
            <a:off x="1180100" y="1818700"/>
            <a:ext cx="21321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Spawners and juveniles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Juveniles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Spawners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used</a:t>
            </a:r>
            <a:endParaRPr/>
          </a:p>
        </p:txBody>
      </p:sp>
      <p:sp>
        <p:nvSpPr>
          <p:cNvPr id="154" name="Google Shape;154;p25"/>
          <p:cNvSpPr/>
          <p:nvPr/>
        </p:nvSpPr>
        <p:spPr>
          <a:xfrm>
            <a:off x="4885300" y="316150"/>
            <a:ext cx="1106700" cy="1350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/>
          <p:nvPr/>
        </p:nvSpPr>
        <p:spPr>
          <a:xfrm>
            <a:off x="6051225" y="316150"/>
            <a:ext cx="1106700" cy="1350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5"/>
          <p:cNvSpPr/>
          <p:nvPr/>
        </p:nvSpPr>
        <p:spPr>
          <a:xfrm>
            <a:off x="7217150" y="316150"/>
            <a:ext cx="1106700" cy="1350600"/>
          </a:xfrm>
          <a:prstGeom prst="rect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5"/>
          <p:cNvSpPr/>
          <p:nvPr/>
        </p:nvSpPr>
        <p:spPr>
          <a:xfrm>
            <a:off x="3707300" y="1764400"/>
            <a:ext cx="1106700" cy="1350600"/>
          </a:xfrm>
          <a:prstGeom prst="rect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5"/>
          <p:cNvSpPr/>
          <p:nvPr/>
        </p:nvSpPr>
        <p:spPr>
          <a:xfrm>
            <a:off x="4885300" y="1750000"/>
            <a:ext cx="1106700" cy="1350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5"/>
          <p:cNvSpPr/>
          <p:nvPr/>
        </p:nvSpPr>
        <p:spPr>
          <a:xfrm>
            <a:off x="6063300" y="1750000"/>
            <a:ext cx="1106700" cy="1350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5"/>
          <p:cNvSpPr/>
          <p:nvPr/>
        </p:nvSpPr>
        <p:spPr>
          <a:xfrm>
            <a:off x="7241300" y="1750000"/>
            <a:ext cx="1106700" cy="1350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/>
          <p:nvPr/>
        </p:nvSpPr>
        <p:spPr>
          <a:xfrm>
            <a:off x="3707300" y="3212650"/>
            <a:ext cx="1106700" cy="1350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5"/>
          <p:cNvSpPr/>
          <p:nvPr/>
        </p:nvSpPr>
        <p:spPr>
          <a:xfrm>
            <a:off x="4885300" y="3212650"/>
            <a:ext cx="1106700" cy="13506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6858050" y="4869000"/>
            <a:ext cx="34206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Anlauf-Dunn, personal communication</a:t>
            </a:r>
            <a:endParaRPr sz="1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explored</a:t>
            </a:r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Zero-inflated lognormal Poisson models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1st linear predictor: Probability that sampling occurs in habitat where species will never occupy (zero-inflated probability)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2nd linear predictor: expected abundance within occupied habitat (abundance-density)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170" name="Google Shape;170;p26"/>
          <p:cNvSpPr txBox="1"/>
          <p:nvPr/>
        </p:nvSpPr>
        <p:spPr>
          <a:xfrm>
            <a:off x="6133250" y="2375875"/>
            <a:ext cx="2847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Temporal and spatiotemporal smoothers: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Random walk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AR1</a:t>
            </a: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3238250" y="2375875"/>
            <a:ext cx="31494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Habitat covariates considering combinations of: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Instream habitat surveys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Land cover information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Coho distribution</a:t>
            </a:r>
            <a:endParaRPr/>
          </a:p>
        </p:txBody>
      </p:sp>
      <p:sp>
        <p:nvSpPr>
          <p:cNvPr id="172" name="Google Shape;172;p26"/>
          <p:cNvSpPr txBox="1"/>
          <p:nvPr/>
        </p:nvSpPr>
        <p:spPr>
          <a:xfrm>
            <a:off x="163750" y="23758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Multivariate models with spawner and juvenile survey count data</a:t>
            </a:r>
            <a:endParaRPr sz="1500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-"/>
            </a:pPr>
            <a:r>
              <a:rPr lang="en" sz="1500">
                <a:solidFill>
                  <a:schemeClr val="dk2"/>
                </a:solidFill>
              </a:rPr>
              <a:t>compared with univariate model for juveniles</a:t>
            </a:r>
            <a:endParaRPr sz="150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2"/>
              </a:solidFill>
            </a:endParaRPr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1"/>
          </p:nvPr>
        </p:nvSpPr>
        <p:spPr>
          <a:xfrm>
            <a:off x="163750" y="4046950"/>
            <a:ext cx="8520600" cy="12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Convergence considerations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Zero-inflated probability rarely able to be estimated; spatial and spatio-temporal effects turned off, temporal intercept fixed constant over time</a:t>
            </a: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Occasionally need to turn off habitat covariate effects on zero-inflated probability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 models compared: habitat covariates</a:t>
            </a:r>
            <a:endParaRPr/>
          </a:p>
        </p:txBody>
      </p:sp>
      <p:graphicFrame>
        <p:nvGraphicFramePr>
          <p:cNvPr id="179" name="Google Shape;179;p27"/>
          <p:cNvGraphicFramePr/>
          <p:nvPr/>
        </p:nvGraphicFramePr>
        <p:xfrm>
          <a:off x="952500" y="1201350"/>
          <a:ext cx="7239000" cy="3657420"/>
        </p:xfrm>
        <a:graphic>
          <a:graphicData uri="http://schemas.openxmlformats.org/drawingml/2006/table">
            <a:tbl>
              <a:tblPr>
                <a:noFill/>
                <a:tableStyleId>{48A43A15-5A02-4BA5-8CA1-A674E20854E6}</a:tableStyleId>
              </a:tblPr>
              <a:tblGrid>
                <a:gridCol w="3029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8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Model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Delta AIC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Additional fixed parameters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Habitat survey + coho distribution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Habitat covariate effects on zero-inflated probability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Land cover + coho distribution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Coho distribution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Habitat covariate effects on zero-inflated probability; variance for abundance-density for juveniles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Habitat survey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87.5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Habitat covariate effects on zero-inflated probability; variance for abundance-density for juveniles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All habitat information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319.8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Habitat covariate effects and temporal intercept for zero-inflated probability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>
            <a:spLocks noGrp="1"/>
          </p:cNvSpPr>
          <p:nvPr>
            <p:ph type="title"/>
          </p:nvPr>
        </p:nvSpPr>
        <p:spPr>
          <a:xfrm>
            <a:off x="117000" y="0"/>
            <a:ext cx="25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Habitat survey</a:t>
            </a:r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5750"/>
            <a:ext cx="4577748" cy="457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71800"/>
            <a:ext cx="4577748" cy="457774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5000200" y="0"/>
            <a:ext cx="392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 cover categories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117000" y="0"/>
            <a:ext cx="25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Habitat survey</a:t>
            </a: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5000200" y="0"/>
            <a:ext cx="392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 cover categories</a:t>
            </a:r>
            <a:endParaRPr/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25" y="655250"/>
            <a:ext cx="4488252" cy="4488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750" y="655250"/>
            <a:ext cx="4488252" cy="448825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/>
        </p:nvSpPr>
        <p:spPr>
          <a:xfrm>
            <a:off x="311700" y="572700"/>
            <a:ext cx="5199000" cy="28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Juveniles zero-inflated probability</a:t>
            </a:r>
            <a:endParaRPr sz="1200"/>
          </a:p>
        </p:txBody>
      </p:sp>
      <p:sp>
        <p:nvSpPr>
          <p:cNvPr id="199" name="Google Shape;199;p29"/>
          <p:cNvSpPr txBox="1"/>
          <p:nvPr/>
        </p:nvSpPr>
        <p:spPr>
          <a:xfrm>
            <a:off x="5057125" y="572700"/>
            <a:ext cx="5199000" cy="28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Juveniles zero-inflated probability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title"/>
          </p:nvPr>
        </p:nvSpPr>
        <p:spPr>
          <a:xfrm>
            <a:off x="117000" y="0"/>
            <a:ext cx="25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Habitat survey</a:t>
            </a: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5000200" y="0"/>
            <a:ext cx="392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 cover categories</a:t>
            </a:r>
            <a:endParaRPr/>
          </a:p>
        </p:txBody>
      </p:sp>
      <p:sp>
        <p:nvSpPr>
          <p:cNvPr id="207" name="Google Shape;207;p30"/>
          <p:cNvSpPr txBox="1"/>
          <p:nvPr/>
        </p:nvSpPr>
        <p:spPr>
          <a:xfrm>
            <a:off x="311700" y="572700"/>
            <a:ext cx="5199000" cy="28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Juveniles zero-inflated probability</a:t>
            </a:r>
            <a:endParaRPr sz="1200"/>
          </a:p>
        </p:txBody>
      </p:sp>
      <p:sp>
        <p:nvSpPr>
          <p:cNvPr id="208" name="Google Shape;208;p30"/>
          <p:cNvSpPr txBox="1"/>
          <p:nvPr/>
        </p:nvSpPr>
        <p:spPr>
          <a:xfrm>
            <a:off x="5057125" y="572700"/>
            <a:ext cx="5199000" cy="28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Juveniles zero-inflated probability</a:t>
            </a:r>
            <a:endParaRPr sz="1200"/>
          </a:p>
        </p:txBody>
      </p:sp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71500"/>
            <a:ext cx="4572000" cy="45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7150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/>
        </p:nvSpPr>
        <p:spPr>
          <a:xfrm>
            <a:off x="311700" y="514800"/>
            <a:ext cx="5199000" cy="28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Juveniles abundance-density</a:t>
            </a:r>
            <a:endParaRPr sz="1200"/>
          </a:p>
        </p:txBody>
      </p:sp>
      <p:sp>
        <p:nvSpPr>
          <p:cNvPr id="212" name="Google Shape;212;p30"/>
          <p:cNvSpPr txBox="1"/>
          <p:nvPr/>
        </p:nvSpPr>
        <p:spPr>
          <a:xfrm>
            <a:off x="4879925" y="514800"/>
            <a:ext cx="5199000" cy="28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Juveniles abundance-density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117000" y="0"/>
            <a:ext cx="25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Habitat survey</a:t>
            </a:r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5000200" y="0"/>
            <a:ext cx="392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 cover categories</a:t>
            </a: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1500"/>
            <a:ext cx="4689450" cy="468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71500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 txBox="1"/>
          <p:nvPr/>
        </p:nvSpPr>
        <p:spPr>
          <a:xfrm>
            <a:off x="311700" y="495300"/>
            <a:ext cx="5199000" cy="28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Juveniles spatiotemporal variation in abundance-density</a:t>
            </a:r>
            <a:endParaRPr sz="1200"/>
          </a:p>
        </p:txBody>
      </p:sp>
      <p:sp>
        <p:nvSpPr>
          <p:cNvPr id="223" name="Google Shape;223;p31"/>
          <p:cNvSpPr txBox="1"/>
          <p:nvPr/>
        </p:nvSpPr>
        <p:spPr>
          <a:xfrm>
            <a:off x="4929500" y="495300"/>
            <a:ext cx="5199000" cy="28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Juveniles spatiotemporal variation in abundance-density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Objective: estimating juvenile coho salmon densities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50" y="2153950"/>
            <a:ext cx="2333625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6413" y="2571750"/>
            <a:ext cx="1525727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7173" y="3010200"/>
            <a:ext cx="2134951" cy="189772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-314150" y="1382925"/>
            <a:ext cx="3121200" cy="11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1) Spatiotemporal effects</a:t>
            </a:r>
            <a:r>
              <a:rPr lang="en" sz="1800">
                <a:solidFill>
                  <a:schemeClr val="dk2"/>
                </a:solidFill>
              </a:rPr>
              <a:t>: why and how?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778625" y="1382925"/>
            <a:ext cx="3000000" cy="12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2) Stream networks</a:t>
            </a:r>
            <a:r>
              <a:rPr lang="en" sz="1800">
                <a:solidFill>
                  <a:schemeClr val="dk2"/>
                </a:solidFill>
              </a:rPr>
              <a:t>: what considerations are necessary?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6144000" y="12980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3) Applications for the Siletz River watershed</a:t>
            </a:r>
            <a:r>
              <a:rPr lang="en" sz="1800">
                <a:solidFill>
                  <a:schemeClr val="dk2"/>
                </a:solidFill>
              </a:rPr>
              <a:t> including impacts from spawner densities and habitat covariates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>
            <a:spLocks noGrp="1"/>
          </p:cNvSpPr>
          <p:nvPr>
            <p:ph type="title"/>
          </p:nvPr>
        </p:nvSpPr>
        <p:spPr>
          <a:xfrm>
            <a:off x="117000" y="0"/>
            <a:ext cx="25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Habitat survey</a:t>
            </a:r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5000200" y="0"/>
            <a:ext cx="392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 cover categories</a:t>
            </a:r>
            <a:endParaRPr/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1800"/>
            <a:ext cx="4577748" cy="457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6250" y="565750"/>
            <a:ext cx="4577748" cy="4577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>
            <a:spLocks noGrp="1"/>
          </p:cNvSpPr>
          <p:nvPr>
            <p:ph type="title"/>
          </p:nvPr>
        </p:nvSpPr>
        <p:spPr>
          <a:xfrm>
            <a:off x="117000" y="0"/>
            <a:ext cx="25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Habitat survey</a:t>
            </a:r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title"/>
          </p:nvPr>
        </p:nvSpPr>
        <p:spPr>
          <a:xfrm>
            <a:off x="5000200" y="0"/>
            <a:ext cx="392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 cover categories</a:t>
            </a:r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5675"/>
            <a:ext cx="5504751" cy="438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9100" y="635675"/>
            <a:ext cx="5074902" cy="438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>
            <a:spLocks noGrp="1"/>
          </p:cNvSpPr>
          <p:nvPr>
            <p:ph type="title"/>
          </p:nvPr>
        </p:nvSpPr>
        <p:spPr>
          <a:xfrm>
            <a:off x="0" y="386875"/>
            <a:ext cx="392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9999"/>
                </a:solidFill>
              </a:rPr>
              <a:t>Land cover categories</a:t>
            </a:r>
            <a:endParaRPr sz="2000">
              <a:solidFill>
                <a:srgbClr val="999999"/>
              </a:solidFill>
            </a:endParaRPr>
          </a:p>
        </p:txBody>
      </p:sp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92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</a:t>
            </a:r>
            <a:endParaRPr/>
          </a:p>
        </p:txBody>
      </p:sp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4485500" y="0"/>
            <a:ext cx="434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Univariate, juveniles</a:t>
            </a:r>
            <a:endParaRPr/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3750"/>
            <a:ext cx="4346700" cy="43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850" y="803750"/>
            <a:ext cx="4306350" cy="43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4650"/>
            <a:ext cx="4210050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 txBox="1">
            <a:spLocks noGrp="1"/>
          </p:cNvSpPr>
          <p:nvPr>
            <p:ph type="title"/>
          </p:nvPr>
        </p:nvSpPr>
        <p:spPr>
          <a:xfrm>
            <a:off x="0" y="386875"/>
            <a:ext cx="392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9999"/>
                </a:solidFill>
              </a:rPr>
              <a:t>Land cover categories</a:t>
            </a:r>
            <a:endParaRPr sz="2000">
              <a:solidFill>
                <a:srgbClr val="999999"/>
              </a:solidFill>
            </a:endParaRPr>
          </a:p>
        </p:txBody>
      </p:sp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92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</a:t>
            </a:r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title"/>
          </p:nvPr>
        </p:nvSpPr>
        <p:spPr>
          <a:xfrm>
            <a:off x="4485500" y="0"/>
            <a:ext cx="434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Univariate, juveniles</a:t>
            </a:r>
            <a:endParaRPr/>
          </a:p>
        </p:txBody>
      </p:sp>
      <p:sp>
        <p:nvSpPr>
          <p:cNvPr id="259" name="Google Shape;259;p35"/>
          <p:cNvSpPr txBox="1"/>
          <p:nvPr/>
        </p:nvSpPr>
        <p:spPr>
          <a:xfrm>
            <a:off x="0" y="850875"/>
            <a:ext cx="5199000" cy="28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Juveniles spatiotemporal variation in abundance-density</a:t>
            </a:r>
            <a:endParaRPr sz="1200"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250" y="914250"/>
            <a:ext cx="4210050" cy="42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/>
        </p:nvSpPr>
        <p:spPr>
          <a:xfrm>
            <a:off x="4714250" y="850875"/>
            <a:ext cx="5199000" cy="28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Juveniles spatiotemporal variation in abundance-density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>
            <a:spLocks noGrp="1"/>
          </p:cNvSpPr>
          <p:nvPr>
            <p:ph type="title"/>
          </p:nvPr>
        </p:nvSpPr>
        <p:spPr>
          <a:xfrm>
            <a:off x="0" y="386875"/>
            <a:ext cx="392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999999"/>
                </a:solidFill>
              </a:rPr>
              <a:t>Land cover categories</a:t>
            </a:r>
            <a:endParaRPr sz="2000">
              <a:solidFill>
                <a:srgbClr val="999999"/>
              </a:solidFill>
            </a:endParaRPr>
          </a:p>
        </p:txBody>
      </p:sp>
      <p:sp>
        <p:nvSpPr>
          <p:cNvPr id="267" name="Google Shape;267;p3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92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Multivariate</a:t>
            </a:r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title"/>
          </p:nvPr>
        </p:nvSpPr>
        <p:spPr>
          <a:xfrm>
            <a:off x="4485500" y="0"/>
            <a:ext cx="434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Univariate, juveniles</a:t>
            </a:r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0875"/>
            <a:ext cx="4299577" cy="429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1977" y="725100"/>
            <a:ext cx="4277043" cy="426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76" name="Google Shape;27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together to publish paper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1st example of VAST stream network model, and special case using a multivariate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1st application of spatiotemporal models for OR coastal coho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Include cross-validation to assess prediction ability of spatiotemporal models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of running a model with VAST</a:t>
            </a:r>
            <a:endParaRPr/>
          </a:p>
        </p:txBody>
      </p:sp>
      <p:sp>
        <p:nvSpPr>
          <p:cNvPr id="288" name="Google Shape;288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Make decisions about model structure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Spatial model (e.g. Mesh, Grid, Stream_network, etc.)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Spatial and spatiotemporal effects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Temporal intercepts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Spatiotemporal variation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Observation model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Link function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Density and/or catchability covariates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Run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Examine outputs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of running a model with VAST</a:t>
            </a:r>
            <a:endParaRPr/>
          </a:p>
        </p:txBody>
      </p:sp>
      <p:sp>
        <p:nvSpPr>
          <p:cNvPr id="294" name="Google Shape;294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Make decisions about model structure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-"/>
            </a:pPr>
            <a:r>
              <a:rPr lang="en" b="1">
                <a:solidFill>
                  <a:srgbClr val="0000FF"/>
                </a:solidFill>
              </a:rPr>
              <a:t>Spatial model (e.g. Mesh, Grid, Stream_network)</a:t>
            </a:r>
            <a:endParaRPr b="1">
              <a:solidFill>
                <a:srgbClr val="0000FF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Spatial and spatiotemporal effects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Temporal intercepts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Spatiotemporal variation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Observation model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Link function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Density and/or catchability covariates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AutoNum type="arabicParenR"/>
            </a:pPr>
            <a:r>
              <a:rPr lang="en" b="1">
                <a:solidFill>
                  <a:srgbClr val="0000FF"/>
                </a:solidFill>
              </a:rPr>
              <a:t>Run model</a:t>
            </a:r>
            <a:endParaRPr b="1"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AutoNum type="arabicParenR"/>
            </a:pPr>
            <a:r>
              <a:rPr lang="en" b="1">
                <a:solidFill>
                  <a:srgbClr val="0000FF"/>
                </a:solidFill>
              </a:rPr>
              <a:t>Examine outputs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6049350" y="2716275"/>
            <a:ext cx="2447100" cy="13893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FF"/>
                </a:solidFill>
              </a:rPr>
              <a:t>Required adjustments for stream network model</a:t>
            </a:r>
            <a:endParaRPr sz="2000"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88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Spatial model: mesh vs. stream</a:t>
            </a:r>
            <a:endParaRPr/>
          </a:p>
        </p:txBody>
      </p:sp>
      <p:sp>
        <p:nvSpPr>
          <p:cNvPr id="301" name="Google Shape;301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User specified a number of knots (e.g. 1000).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K-means algorithm to identify the location of knots to minimize Euclidean distance between the location of data and location of nearest knot.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Stochastic partial differential equation (SPDE) approximation for the PDF for spatial and spatio-temporal variation using triangulated mesh where each knot is a vertex of a triangle.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Outputs from mesh can be used to calculate the inverse covariance (precision) matrix for multivariate PDF for value of spatial variable at each vertex.</a:t>
            </a:r>
            <a:endParaRPr/>
          </a:p>
        </p:txBody>
      </p:sp>
      <p:pic>
        <p:nvPicPr>
          <p:cNvPr id="302" name="Google Shape;3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4527600" cy="32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should we consider spatiotemporal effects?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ecological processes occur over time and space, often both.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Examples for fisheries: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Stock assessment: catch-per-unit-effort changes from fishing pressure and location of fish.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Habitat assessment: range expansion and contraction.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Climate assessment: distribution shifts.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Ecosystem assessment: Estimate covariation between multiple species, life stages, or other components of an ecosystem.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Juvenile coho salmon densities are likely impacted by stream habitat, spawner densities, and other processes that vary over time and space.</a:t>
            </a:r>
            <a:endParaRPr/>
          </a:p>
        </p:txBody>
      </p:sp>
      <p:sp>
        <p:nvSpPr>
          <p:cNvPr id="74" name="Google Shape;74;p15"/>
          <p:cNvSpPr txBox="1"/>
          <p:nvPr/>
        </p:nvSpPr>
        <p:spPr>
          <a:xfrm>
            <a:off x="6232375" y="4772775"/>
            <a:ext cx="327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Thorson 2019, Fisheries Research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20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Number of knots in network depends on the number of stream segments and branching points.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need for K-means algorithm, SPDE approximation, or triangulated mesh to identify the location of knots because they are already defined by the stream network.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Estimates from network nodes can be used to calculate the precision matrix for multivariate PDF for the value of spatial variable at each network node.</a:t>
            </a:r>
            <a:endParaRPr/>
          </a:p>
        </p:txBody>
      </p:sp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07400"/>
            <a:ext cx="4177681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88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Spatial model: mesh vs. stream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updates for stream spatial model</a:t>
            </a:r>
            <a:endParaRPr/>
          </a:p>
        </p:txBody>
      </p:sp>
      <p:sp>
        <p:nvSpPr>
          <p:cNvPr id="315" name="Google Shape;31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Replace any calls to the K-means algorithm, SPDE approximation, or triangulated mesh calculation with input locations of network nodes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aphicFrame>
        <p:nvGraphicFramePr>
          <p:cNvPr id="316" name="Google Shape;316;p43"/>
          <p:cNvGraphicFramePr/>
          <p:nvPr/>
        </p:nvGraphicFramePr>
        <p:xfrm>
          <a:off x="311700" y="213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{48A43A15-5A02-4BA5-8CA1-A674E20854E6}</a:tableStyleId>
              </a:tblPr>
              <a:tblGrid>
                <a:gridCol w="76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7900"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Network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Parent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Child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Area (km^2)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Inf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40.0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0.50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40.1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1.02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39.9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17" name="Google Shape;317;p43"/>
          <p:cNvGraphicFramePr/>
          <p:nvPr/>
        </p:nvGraphicFramePr>
        <p:xfrm>
          <a:off x="4394875" y="213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{48A43A15-5A02-4BA5-8CA1-A674E20854E6}</a:tableStyleId>
              </a:tblPr>
              <a:tblGrid>
                <a:gridCol w="60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1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3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 gridSpan="6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Observations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Child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Year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Density (numbers/km)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Lat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Lon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Category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40.1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Spawners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Spawners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2015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39.9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Juveniles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888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Correlation between network nodes</a:t>
            </a:r>
            <a:endParaRPr/>
          </a:p>
        </p:txBody>
      </p:sp>
      <p:sp>
        <p:nvSpPr>
          <p:cNvPr id="323" name="Google Shape;323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random fields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Correlation between location </a:t>
            </a:r>
            <a:r>
              <a:rPr lang="en" i="1"/>
              <a:t>s</a:t>
            </a:r>
            <a:r>
              <a:rPr lang="en"/>
              <a:t> and location </a:t>
            </a:r>
            <a:r>
              <a:rPr lang="en" i="1"/>
              <a:t>s+h</a:t>
            </a:r>
            <a:r>
              <a:rPr lang="en"/>
              <a:t> for spatial and spatio-temporal terms is approximated following a Matern function based on Euclidean distance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Function of geometric anisotropy (directional dependence), decorrelation distance, and a Matern smoothness parameter.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24" name="Google Shape;324;p44"/>
          <p:cNvSpPr txBox="1">
            <a:spLocks noGrp="1"/>
          </p:cNvSpPr>
          <p:nvPr>
            <p:ph type="body" idx="1"/>
          </p:nvPr>
        </p:nvSpPr>
        <p:spPr>
          <a:xfrm>
            <a:off x="4518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Ornstein-Uhlenbeck (OU) process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Correlation between upstream child node </a:t>
            </a:r>
            <a:r>
              <a:rPr lang="en" i="1"/>
              <a:t>s</a:t>
            </a:r>
            <a:r>
              <a:rPr lang="en"/>
              <a:t> and downstream parent node </a:t>
            </a:r>
            <a:r>
              <a:rPr lang="en" i="1"/>
              <a:t>s</a:t>
            </a:r>
            <a:r>
              <a:rPr lang="en" i="1" baseline="-25000"/>
              <a:t>parent</a:t>
            </a:r>
            <a:r>
              <a:rPr lang="en"/>
              <a:t> for spatial and spatio-temporal terms is a based on stream distance and connectedness.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Function of stream distance between site and its downstream parent, decorrelation distance, variance conditional on value of its parent, and asymptotic variance for two far-apart sites.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Ornstein-Uhlenbeck (OU) process</a:t>
            </a:r>
            <a:endParaRPr/>
          </a:p>
        </p:txBody>
      </p:sp>
      <p:sp>
        <p:nvSpPr>
          <p:cNvPr id="330" name="Google Shape;330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Child node correlated with the parent node as a function of distance: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		is the variance for site </a:t>
            </a:r>
            <a:r>
              <a:rPr lang="en" i="1"/>
              <a:t>s</a:t>
            </a:r>
            <a:r>
              <a:rPr lang="en"/>
              <a:t> conditional on the value of parent s</a:t>
            </a:r>
            <a:r>
              <a:rPr lang="en" baseline="-25000"/>
              <a:t>parent</a:t>
            </a:r>
            <a:r>
              <a:rPr lang="en"/>
              <a:t>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expected correlation between points in the network: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31" name="Google Shape;331;p45" descr="\tau(s)|\tau(s_{parent}) \sim N(\rho_s(s) \times \tau(s_{parent}),\sigma_s^2(s))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600" y="1536125"/>
            <a:ext cx="6137300" cy="4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5" descr="\sigma_s^2(s)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375" y="2153350"/>
            <a:ext cx="522526" cy="2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5" descr="\rho_s(s) = e^{-\theta_s|s-s_{parent}|}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1600" y="4416575"/>
            <a:ext cx="2911744" cy="4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5" descr="\sigma_s^2(s) = \frac{\sigma_{\tau}}{2\theta_s}(1-e^{-2\theta_s|s-s_{parent}|})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1600" y="2527825"/>
            <a:ext cx="3848172" cy="47621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5"/>
          <p:cNvSpPr txBox="1"/>
          <p:nvPr/>
        </p:nvSpPr>
        <p:spPr>
          <a:xfrm>
            <a:off x="2218425" y="3004050"/>
            <a:ext cx="1672200" cy="1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2"/>
                </a:solidFill>
              </a:rPr>
              <a:t>exponential rate of decorrelation between child and parent nodes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36" name="Google Shape;336;p45"/>
          <p:cNvSpPr txBox="1"/>
          <p:nvPr/>
        </p:nvSpPr>
        <p:spPr>
          <a:xfrm>
            <a:off x="4572000" y="2975225"/>
            <a:ext cx="16128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distance between parent and child nodes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37" name="Google Shape;337;p45"/>
          <p:cNvSpPr txBox="1"/>
          <p:nvPr/>
        </p:nvSpPr>
        <p:spPr>
          <a:xfrm>
            <a:off x="799075" y="2975213"/>
            <a:ext cx="1375800" cy="9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asymptotic variance for two sites that are far apart</a:t>
            </a:r>
            <a:endParaRPr sz="1500">
              <a:solidFill>
                <a:schemeClr val="dk2"/>
              </a:solidFill>
            </a:endParaRPr>
          </a:p>
        </p:txBody>
      </p:sp>
      <p:cxnSp>
        <p:nvCxnSpPr>
          <p:cNvPr id="338" name="Google Shape;338;p45"/>
          <p:cNvCxnSpPr/>
          <p:nvPr/>
        </p:nvCxnSpPr>
        <p:spPr>
          <a:xfrm rot="10800000" flipH="1">
            <a:off x="1991200" y="2637600"/>
            <a:ext cx="515400" cy="51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9" name="Google Shape;339;p45"/>
          <p:cNvCxnSpPr/>
          <p:nvPr/>
        </p:nvCxnSpPr>
        <p:spPr>
          <a:xfrm rot="10800000">
            <a:off x="2789200" y="2920400"/>
            <a:ext cx="451800" cy="17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0" name="Google Shape;340;p45"/>
          <p:cNvCxnSpPr/>
          <p:nvPr/>
        </p:nvCxnSpPr>
        <p:spPr>
          <a:xfrm rot="10800000">
            <a:off x="4575575" y="2821425"/>
            <a:ext cx="317700" cy="381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structure on intercepts</a:t>
            </a:r>
            <a:endParaRPr/>
          </a:p>
        </p:txBody>
      </p:sp>
      <p:sp>
        <p:nvSpPr>
          <p:cNvPr id="346" name="Google Shape;346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default, VAST estimates temporal intercepts on encounter probability (   ) and positive catch rates (   ) as fixed effects, but can specify temporal structure: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Independent among years: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Random walk: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Constant intercept:			    and          (i.e.    constant for all </a:t>
            </a:r>
            <a:r>
              <a:rPr lang="en" i="1"/>
              <a:t>t</a:t>
            </a:r>
            <a:r>
              <a:rPr lang="en"/>
              <a:t>)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Autoregressive:			     estimated as fixed effect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" name="Google Shape;347;p46" descr="\beta_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425" y="1284075"/>
            <a:ext cx="214396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6" descr="\beta_2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000" y="1550975"/>
            <a:ext cx="214396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6" descr="\beta_1(t+1) \sim N(\rho_{\beta_1}\beta_1(t),\sigma_{\beta_1}^2)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7953" y="1897275"/>
            <a:ext cx="2713674" cy="3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6" descr="\beta_2(t+1) \sim N(\rho_{\beta_2}\beta_2(t),\sigma_{\beta_2}^2)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57950" y="2279600"/>
            <a:ext cx="2713676" cy="3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6" descr="\rho_{\beta_1}=0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5800" y="2943275"/>
            <a:ext cx="599606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6" descr="\rho_{\beta_1}=1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35800" y="3222375"/>
            <a:ext cx="599606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6" descr="\rho_{\beta_1}=0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5800" y="3501475"/>
            <a:ext cx="599606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6" descr="\sigma_{\beta_1}^2=0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39525" y="3501475"/>
            <a:ext cx="488984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6" descr="\beta_1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625" y="3501475"/>
            <a:ext cx="214396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6" descr="\rho_{\beta_1}" title="MathEquation,#0000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35800" y="3780575"/>
            <a:ext cx="280824" cy="2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structure on spatiotemporal variation</a:t>
            </a:r>
            <a:endParaRPr/>
          </a:p>
        </p:txBody>
      </p:sp>
      <p:sp>
        <p:nvSpPr>
          <p:cNvPr id="362" name="Google Shape;362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default, each spatiotemporal random effect		 and		      is independent among years, but other settings can specify the following structure: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Random walk: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Autoregressive:		estimated as fixed effect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363" name="Google Shape;363;p47" descr="\epsilon_1(s,f,t)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0" y="1269625"/>
            <a:ext cx="740404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7" descr="\epsilon_2(s,f,t)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8700" y="1269625"/>
            <a:ext cx="740404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7" descr="\epsilon_1(s,f,t+1)\sim MVN(\rho_{\epsilon_1}\epsilon_1(s,f,t),\textbf{R}_1)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200" y="1918900"/>
            <a:ext cx="4580826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7" descr="\epsilon_2(s,f,t+1)\sim MVN(\rho_{\epsilon_2}\epsilon_2(s,f,t),\textbf{R}_2)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7200" y="2343150"/>
            <a:ext cx="4580964" cy="3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7" descr="\rho_{\epsilon_1}=1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6825" y="3123600"/>
            <a:ext cx="609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7" descr="\rho_{\epsilon_1}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26825" y="3426575"/>
            <a:ext cx="308918" cy="22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convergence and adjustments</a:t>
            </a:r>
            <a:endParaRPr/>
          </a:p>
        </p:txBody>
      </p:sp>
      <p:sp>
        <p:nvSpPr>
          <p:cNvPr id="374" name="Google Shape;374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including juveniles were more difficult to fit, requiring examination of the estimates from preliminary runs that did not calculate standard errors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Determine which parameters were estimated close to zero (typically variance parameters for the juvenile category), and then fix those to zero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Occasionally needed to adjust starting values for the decorrelation rate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Make sure all parameters are identifiable and none of the parameters are estimated close to a bound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model spatiotemporal effects?</a:t>
            </a: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730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Spatiotemporal models are “state-space models” which predict at least one response variable and its change over time and space, accounting for process variability and measurement error.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Vector Autoregressive Spatio-Temporal (VAST) R package: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Used to address common questions for stock, habitat, ecosystem, and climate assessments: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Correlated spatiotemporal variation among species (Thorson et al. 2016, Glob. Ecol. Biogeogr.)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Index of abundance for stock assessment (Thorson et al. 2015 ICES JMS)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Standardizing samples of age or size-composition data (Thorson and Haltuch 2018 CJFAS)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Range shift metrics (Thorson et al. 2016 Methods in Ecology and Evolution)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Effective area occupied metric (Thorson et al. 2016 Proceedings of Royal Society B)</a:t>
            </a:r>
            <a:endParaRPr sz="12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Includes many features such as multivariate options, density covariates, catchability covariates, large pool of users, and many more. 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Considerations for modeling a stream network</a:t>
            </a:r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25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applications of VAST use 2D spatial models (until now)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2D mesh assumes that process and/or measurement errors tend to be more similar at nearby sites than geographically distant locations.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stream networks are highly correlated over space and time, but two points are not necessarily related by Euclidean distance.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96977"/>
            <a:ext cx="2385475" cy="27615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5133750" y="4698600"/>
            <a:ext cx="3977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https://haakonbakka.bitbucket.io/btopic126.html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4846763" y="1308725"/>
            <a:ext cx="27912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mesh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275" y="1675872"/>
            <a:ext cx="1944625" cy="25008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6886138" y="1308725"/>
            <a:ext cx="27912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stream network</a:t>
            </a:r>
            <a:endParaRPr/>
          </a:p>
        </p:txBody>
      </p:sp>
      <p:sp>
        <p:nvSpPr>
          <p:cNvPr id="92" name="Google Shape;92;p17"/>
          <p:cNvSpPr txBox="1"/>
          <p:nvPr/>
        </p:nvSpPr>
        <p:spPr>
          <a:xfrm>
            <a:off x="5482050" y="4452850"/>
            <a:ext cx="3977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Hocking et al. 2018, Ecological Applications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Considerations for modeling a stream network</a:t>
            </a: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25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Points along a stream network are related based on their physical connectivity, not Euclidean distance.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options are available for spatial modeling of stream networks, but do not include spatiotemporal effects.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Spatiotemporal models are an emerging class of statistical models due to increases in computational efficiency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175" y="1152475"/>
            <a:ext cx="2598475" cy="334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5538375" y="4781375"/>
            <a:ext cx="3977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Hocking et al. 2018, Ecological Applications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VAST stream network model</a:t>
            </a:r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74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Ornstein-Uhlenbeck (OU process)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Models autocorrelation along a network.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Stream segments are defined by a unique upstream (‘child’) node and downstream (‘parent’) node, which may be shared by multiple upstream nodes.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included the OU process in VAST to take advantage of VAST features and account for stream network autocorrelation.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07" name="Google Shape;107;p19"/>
          <p:cNvSpPr txBox="1"/>
          <p:nvPr/>
        </p:nvSpPr>
        <p:spPr>
          <a:xfrm>
            <a:off x="5538375" y="4781375"/>
            <a:ext cx="3977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Hocking et al. 2018, Ecological Applications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875" y="1080525"/>
            <a:ext cx="3889425" cy="355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Estimating juvenile coho densities in the Siletz watershed</a:t>
            </a:r>
            <a:endParaRPr sz="2500"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Oregon Department of Fish and Wildlife provided: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Siletz River watershed stream network(1,571 segments)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Spawner and juvenile surveys: counts and km sampled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Instream habitat survey: monitoring under the Oregon Plan for Salmon and Watersheds (1998 - 2018)</a:t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5538375" y="4781375"/>
            <a:ext cx="39777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ODFW, Anlauf et al. 2011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200" cy="3413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242450" y="167925"/>
            <a:ext cx="371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Observed juvenile density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(n=71)</a:t>
            </a:r>
            <a:endParaRPr sz="240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2485"/>
            <a:ext cx="4457798" cy="356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200" y="1017725"/>
            <a:ext cx="4457798" cy="35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4686200" y="167925"/>
            <a:ext cx="399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Observed spawner density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(n=347)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1636</Words>
  <Application>Microsoft Office PowerPoint</Application>
  <PresentationFormat>On-screen Show (16:9)</PresentationFormat>
  <Paragraphs>277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Arial</vt:lpstr>
      <vt:lpstr>Simple Light</vt:lpstr>
      <vt:lpstr>Spatiotemporal models of juvenile coho salmon densities in the Siletz River watershed</vt:lpstr>
      <vt:lpstr>Objective: estimating juvenile coho salmon densities</vt:lpstr>
      <vt:lpstr>Why should we consider spatiotemporal effects?</vt:lpstr>
      <vt:lpstr>How can we model spatiotemporal effects?</vt:lpstr>
      <vt:lpstr>Considerations for modeling a stream network</vt:lpstr>
      <vt:lpstr>Considerations for modeling a stream network</vt:lpstr>
      <vt:lpstr>VAST stream network model</vt:lpstr>
      <vt:lpstr>Estimating juvenile coho densities in the Siletz watershed</vt:lpstr>
      <vt:lpstr>Observed juvenile density  (n=71)</vt:lpstr>
      <vt:lpstr>Habitat surveys</vt:lpstr>
      <vt:lpstr>PowerPoint Presentation</vt:lpstr>
      <vt:lpstr>PowerPoint Presentation</vt:lpstr>
      <vt:lpstr>Interpolated habitat covariates</vt:lpstr>
      <vt:lpstr>Models explored</vt:lpstr>
      <vt:lpstr>Multivariate models compared: habitat covariates</vt:lpstr>
      <vt:lpstr>Habitat survey</vt:lpstr>
      <vt:lpstr>Habitat survey</vt:lpstr>
      <vt:lpstr>Habitat survey</vt:lpstr>
      <vt:lpstr>Habitat survey</vt:lpstr>
      <vt:lpstr>Habitat survey</vt:lpstr>
      <vt:lpstr>Habitat survey</vt:lpstr>
      <vt:lpstr>Land cover categories</vt:lpstr>
      <vt:lpstr>Land cover categories</vt:lpstr>
      <vt:lpstr>Land cover categories</vt:lpstr>
      <vt:lpstr>Next steps</vt:lpstr>
      <vt:lpstr>PowerPoint Presentation</vt:lpstr>
      <vt:lpstr>Process of running a model with VAST</vt:lpstr>
      <vt:lpstr>Process of running a model with VAST</vt:lpstr>
      <vt:lpstr> Spatial model: mesh vs. stream</vt:lpstr>
      <vt:lpstr>Spatial model: mesh vs. stream</vt:lpstr>
      <vt:lpstr>Specific updates for stream spatial model</vt:lpstr>
      <vt:lpstr> Correlation between network nodes</vt:lpstr>
      <vt:lpstr>Ornstein-Uhlenbeck (OU) process</vt:lpstr>
      <vt:lpstr>Temporal structure on intercepts</vt:lpstr>
      <vt:lpstr>Temporal structure on spatiotemporal variation</vt:lpstr>
      <vt:lpstr>Model convergence and adjustments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Spatiotemporal models of juvenile coho salmon densities in the Siletz River watershed</dc:title>
  <dc:creator>merrill</dc:creator>
  <cp:lastModifiedBy>Merrill Rudd</cp:lastModifiedBy>
  <cp:revision>1</cp:revision>
  <dcterms:modified xsi:type="dcterms:W3CDTF">2019-09-04T19:37:51Z</dcterms:modified>
</cp:coreProperties>
</file>